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ctiveX/activeX1.xml" ContentType="application/vnd.ms-office.activeX+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70" r:id="rId2"/>
    <p:sldId id="257" r:id="rId3"/>
    <p:sldId id="266" r:id="rId4"/>
    <p:sldId id="267" r:id="rId5"/>
    <p:sldId id="268" r:id="rId6"/>
    <p:sldId id="271" r:id="rId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183" autoAdjust="0"/>
  </p:normalViewPr>
  <p:slideViewPr>
    <p:cSldViewPr snapToGrid="0" snapToObjects="1">
      <p:cViewPr>
        <p:scale>
          <a:sx n="94" d="100"/>
          <a:sy n="94" d="100"/>
        </p:scale>
        <p:origin x="-510"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829375D-713F-4B70-B605-0E9177782226}" type="datetimeFigureOut">
              <a:rPr lang="en-US"/>
              <a:pPr>
                <a:defRPr/>
              </a:pPr>
              <a:t>9/28/2011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F79D562E-A114-423C-B964-C6C5D81C9606}" type="slidenum">
              <a:rPr lang="en-US"/>
              <a:pPr>
                <a:defRPr/>
              </a:pPr>
              <a:t>‹#›</a:t>
            </a:fld>
            <a:endParaRPr lang="en-US"/>
          </a:p>
        </p:txBody>
      </p:sp>
    </p:spTree>
    <p:extLst>
      <p:ext uri="{BB962C8B-B14F-4D97-AF65-F5344CB8AC3E}">
        <p14:creationId xmlns:p14="http://schemas.microsoft.com/office/powerpoint/2010/main" val="132108047"/>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NOTES:</a:t>
            </a:r>
            <a:endParaRPr lang="en-US" baseline="0" dirty="0" smtClean="0"/>
          </a:p>
          <a:p>
            <a:r>
              <a:rPr lang="en-US" baseline="0" dirty="0" smtClean="0"/>
              <a:t>* You must be using PowerPoint on Windows to show polls embedded in PowerPoint. Please use the Mac </a:t>
            </a:r>
            <a:r>
              <a:rPr lang="en-US" baseline="0" dirty="0" err="1" smtClean="0"/>
              <a:t>Deskbar</a:t>
            </a:r>
            <a:r>
              <a:rPr lang="en-US" baseline="0" dirty="0" smtClean="0"/>
              <a:t> or display your polls from PollEverywhere.com if you are on a Mac.</a:t>
            </a:r>
          </a:p>
        </p:txBody>
      </p:sp>
      <p:sp>
        <p:nvSpPr>
          <p:cNvPr id="4" name="Slide Number Placeholder 3"/>
          <p:cNvSpPr>
            <a:spLocks noGrp="1"/>
          </p:cNvSpPr>
          <p:nvPr>
            <p:ph type="sldNum" sz="quarter" idx="10"/>
          </p:nvPr>
        </p:nvSpPr>
        <p:spPr/>
        <p:txBody>
          <a:bodyPr/>
          <a:lstStyle/>
          <a:p>
            <a:pPr>
              <a:defRPr/>
            </a:pPr>
            <a:fld id="{F79D562E-A114-423C-B964-C6C5D81C9606}"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p:spPr>
      </p:sp>
      <p:sp>
        <p:nvSpPr>
          <p:cNvPr id="819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just for your own notes, as a presenter or instructor. You may print these, memorize them, or actually put them into the Notes portion of a slide in your own presentation.</a:t>
            </a:r>
          </a:p>
        </p:txBody>
      </p:sp>
      <p:sp>
        <p:nvSpPr>
          <p:cNvPr id="81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4B4EB88-39D0-462D-B683-532916D478E8}"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p:spPr>
      </p:sp>
      <p:sp>
        <p:nvSpPr>
          <p:cNvPr id="92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your phones to do some audience voting just like on American Idol.</a:t>
            </a:r>
          </a:p>
          <a:p>
            <a:pPr>
              <a:spcBef>
                <a:spcPct val="0"/>
              </a:spcBef>
            </a:pPr>
            <a:endParaRPr lang="en-US" dirty="0" smtClean="0"/>
          </a:p>
          <a:p>
            <a:pPr>
              <a:spcBef>
                <a:spcPct val="0"/>
              </a:spcBef>
            </a:pPr>
            <a:r>
              <a:rPr lang="en-US" dirty="0" smtClean="0"/>
              <a:t>So please take out your cell phones, but remember to leave them on silent. You can participate by sending a text message.</a:t>
            </a:r>
          </a:p>
          <a:p>
            <a:pPr>
              <a:spcBef>
                <a:spcPct val="0"/>
              </a:spcBef>
            </a:pPr>
            <a:endParaRPr lang="en-US" dirty="0" smtClean="0"/>
          </a:p>
          <a:p>
            <a:pPr>
              <a:spcBef>
                <a:spcPct val="0"/>
              </a:spcBef>
            </a:pPr>
            <a:r>
              <a:rPr lang="en-US" dirty="0" smtClean="0"/>
              <a:t>This is a just standard rate text message, so it may be free for you, or up to twenty cents on some carriers if you do not have a text messaging plan. The service we are using is serious about privacy. I cannot see your phone numbers, and you’ll never receive follow-up text messages outside this presentation. There’s only one thing worse than email spam – and that’s text message spam because you have to pay to receive it!</a:t>
            </a:r>
          </a:p>
        </p:txBody>
      </p:sp>
      <p:sp>
        <p:nvSpPr>
          <p:cNvPr id="92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1DAEECA-94BD-4E07-8291-2646029F1EB5}"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p:spPr>
      </p:sp>
      <p:sp>
        <p:nvSpPr>
          <p:cNvPr id="1024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your phones or laptops to do some audience voting just like on American Idol.</a:t>
            </a:r>
          </a:p>
          <a:p>
            <a:pPr>
              <a:spcBef>
                <a:spcPct val="0"/>
              </a:spcBef>
            </a:pPr>
            <a:endParaRPr lang="en-US" dirty="0" smtClean="0"/>
          </a:p>
          <a:p>
            <a:pPr>
              <a:spcBef>
                <a:spcPct val="0"/>
              </a:spcBef>
            </a:pPr>
            <a:r>
              <a:rPr lang="en-US" dirty="0" smtClean="0"/>
              <a:t>So please take out your </a:t>
            </a:r>
            <a:r>
              <a:rPr lang="en-US" dirty="0" err="1" smtClean="0"/>
              <a:t>mobilephones</a:t>
            </a:r>
            <a:r>
              <a:rPr lang="en-US" dirty="0" smtClean="0"/>
              <a:t> or laptops, but remember to leave them on silent. You</a:t>
            </a:r>
            <a:r>
              <a:rPr lang="en-US" baseline="0" dirty="0" smtClean="0"/>
              <a:t> can </a:t>
            </a:r>
            <a:r>
              <a:rPr lang="en-US" dirty="0" smtClean="0"/>
              <a:t>participate by submitting an answer at</a:t>
            </a:r>
            <a:r>
              <a:rPr lang="en-US" baseline="0" dirty="0" smtClean="0"/>
              <a:t> </a:t>
            </a:r>
            <a:r>
              <a:rPr lang="en-US" dirty="0" smtClean="0"/>
              <a:t>Poll4.com on your laptop or a mobile phone.</a:t>
            </a:r>
          </a:p>
          <a:p>
            <a:pPr>
              <a:spcBef>
                <a:spcPct val="0"/>
              </a:spcBef>
            </a:pPr>
            <a:endParaRPr lang="en-US" dirty="0" smtClean="0"/>
          </a:p>
          <a:p>
            <a:pPr>
              <a:spcBef>
                <a:spcPct val="0"/>
              </a:spcBef>
            </a:pPr>
            <a:r>
              <a:rPr lang="en-US" dirty="0" smtClean="0"/>
              <a:t>The service we are using is serious about privacy. I cannot see who you are or who voted.</a:t>
            </a:r>
          </a:p>
        </p:txBody>
      </p:sp>
      <p:sp>
        <p:nvSpPr>
          <p:cNvPr id="102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330997-E61A-4F89-BC05-B3C5DB86E889}" type="slidenum">
              <a:rPr lang="en-US"/>
              <a:pPr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display to the audience to show them how they will vote on your polls in your presentation. You can remove this slide if you like or if the audience is already comfortable with texting and/or voting with Poll Everywhere.</a:t>
            </a:r>
          </a:p>
          <a:p>
            <a:pPr>
              <a:spcBef>
                <a:spcPct val="0"/>
              </a:spcBef>
            </a:pPr>
            <a:endParaRPr lang="en-US" dirty="0" smtClean="0"/>
          </a:p>
          <a:p>
            <a:pPr>
              <a:spcBef>
                <a:spcPct val="0"/>
              </a:spcBef>
            </a:pPr>
            <a:r>
              <a:rPr lang="en-US" dirty="0" smtClean="0"/>
              <a:t>Sample Oral Instructions:</a:t>
            </a:r>
          </a:p>
          <a:p>
            <a:pPr>
              <a:spcBef>
                <a:spcPct val="0"/>
              </a:spcBef>
            </a:pPr>
            <a:r>
              <a:rPr lang="en-US" i="1" dirty="0" smtClean="0"/>
              <a:t>Ladies and gentlemen</a:t>
            </a:r>
            <a:r>
              <a:rPr lang="en-US" dirty="0" smtClean="0"/>
              <a:t>, throughout today’s meeting we’re going to engage in some audience polling to find out what you’re thinking, what you’re up to and what you know. Now I’m going to ask for your opinion. We’re going to use Twitter to do some audience voting.</a:t>
            </a:r>
          </a:p>
          <a:p>
            <a:pPr>
              <a:spcBef>
                <a:spcPct val="0"/>
              </a:spcBef>
            </a:pPr>
            <a:endParaRPr lang="en-US" dirty="0" smtClean="0"/>
          </a:p>
          <a:p>
            <a:pPr>
              <a:spcBef>
                <a:spcPct val="0"/>
              </a:spcBef>
            </a:pPr>
            <a:r>
              <a:rPr lang="en-US" dirty="0" smtClean="0"/>
              <a:t>So please take out your cell phones or laptops, but remember to leave them on silent. The way you will be able to participate is by tweeting a response to @poll.  </a:t>
            </a:r>
            <a:r>
              <a:rPr lang="en-US" baseline="0" dirty="0" smtClean="0"/>
              <a:t>Your followers won’t be bothered by this message.</a:t>
            </a:r>
            <a:endParaRPr lang="en-US" dirty="0" smtClean="0"/>
          </a:p>
        </p:txBody>
      </p:sp>
      <p:sp>
        <p:nvSpPr>
          <p:cNvPr id="112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2A967F7-2EF1-4517-B662-C740A1477BE7}" type="slidenum">
              <a:rPr lang="en-US"/>
              <a:pPr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Press F5 or enter presentation mode to view the poll
In an emergency during your presentation, if the poll isn't showing, navigate to this link in your web browser:
http://www.polleverywhere.com/multiple_choice_polls/LTExMjI0NTk2MTA</a:t>
            </a:r>
          </a:p>
          <a:p>
            <a:pPr>
              <a:spcBef>
                <a:spcPct val="0"/>
              </a:spcBef>
            </a:pPr>
            <a:endParaRPr lang="en-US" dirty="0" smtClean="0"/>
          </a:p>
          <a:p>
            <a:pPr>
              <a:spcBef>
                <a:spcPct val="0"/>
              </a:spcBef>
            </a:pPr>
            <a:r>
              <a:rPr lang="en-US" dirty="0" smtClean="0"/>
              <a:t>If you like, you can use this slide as a template for your own voting slides. You might use a slide like this if you feel your audience would</a:t>
            </a:r>
            <a:r>
              <a:rPr lang="en-US" baseline="0" dirty="0" smtClean="0"/>
              <a:t> benefit from </a:t>
            </a:r>
            <a:r>
              <a:rPr lang="en-US" dirty="0" smtClean="0"/>
              <a:t>the</a:t>
            </a:r>
            <a:r>
              <a:rPr lang="en-US" baseline="0" dirty="0" smtClean="0"/>
              <a:t> picture showing a text message on a phone.</a:t>
            </a:r>
            <a:endParaRPr lang="en-US" dirty="0" smtClean="0"/>
          </a:p>
        </p:txBody>
      </p:sp>
      <p:sp>
        <p:nvSpPr>
          <p:cNvPr id="122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1FF443-286A-4B56-B134-A4259059825C}" type="slidenum">
              <a:rPr lang="en-US"/>
              <a:pPr fontAlgn="base">
                <a:spcBef>
                  <a:spcPct val="0"/>
                </a:spcBef>
                <a:spcAft>
                  <a:spcPct val="0"/>
                </a:spcAft>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2AE6BC2-B198-4509-92BA-7561A9467ED2}" type="datetimeFigureOut">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7A2797B-B064-478B-9357-ED0E0A5507F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9E55226-614C-4332-9121-683E48E8C2D1}" type="datetimeFigureOut">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410928-8181-48D3-888A-E6A8BF7F259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356EF96-E834-41AE-91E0-B908D774EAA1}" type="datetimeFigureOut">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75C153-C966-495F-A59A-F6752E67E96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279E1C-ED0F-410D-B7FC-AA191464D1C4}" type="datetimeFigureOut">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6B7F82-03AA-4150-B35D-33EFB4BE5E4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35A4113-79BD-4A82-A91A-62C75E28575E}" type="datetimeFigureOut">
              <a:rPr lang="en-US"/>
              <a:pPr>
                <a:defRPr/>
              </a:pPr>
              <a:t>9/28/2011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06CAE9-F351-496A-8AD8-7A343CF2D78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7E21C01-7897-4728-ADD9-EB4E008588E8}" type="datetimeFigureOut">
              <a:rPr lang="en-US"/>
              <a:pPr>
                <a:defRPr/>
              </a:pPr>
              <a:t>9/28/2011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7708A7D-9224-4268-B95D-834CFFAF1E82}"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523F4FC-BEF9-497E-84DB-EB4EA76CEA1D}" type="datetimeFigureOut">
              <a:rPr lang="en-US"/>
              <a:pPr>
                <a:defRPr/>
              </a:pPr>
              <a:t>9/28/2011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810705B-5A5B-4923-8C39-8FB8BA580BA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4F20A3A-8AF2-4E73-876C-0015A57C9F5D}" type="datetimeFigureOut">
              <a:rPr lang="en-US"/>
              <a:pPr>
                <a:defRPr/>
              </a:pPr>
              <a:t>9/28/2011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E7F66A9-300C-40F4-B4B5-734A1C959B6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72EC73C-6033-4EE7-8643-F09A87920240}" type="datetimeFigureOut">
              <a:rPr lang="en-US"/>
              <a:pPr>
                <a:defRPr/>
              </a:pPr>
              <a:t>9/28/2011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ED01469-39B5-4A3C-910C-5F0529C7999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F9A2DA-E06A-476C-A55E-EFDF406340BB}" type="datetimeFigureOut">
              <a:rPr lang="en-US"/>
              <a:pPr>
                <a:defRPr/>
              </a:pPr>
              <a:t>9/28/2011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256FA72-94E2-4A82-97B5-26692769A40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53F7702-3545-4C1B-9164-DFFFFB89A172}" type="datetimeFigureOut">
              <a:rPr lang="en-US"/>
              <a:pPr>
                <a:defRPr/>
              </a:pPr>
              <a:t>9/28/2011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EFD6446-E2C9-4F8E-8737-F5F11CE1028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988BDC1-7E9C-448D-A67F-5F9A03B8EAA8}" type="datetimeFigureOut">
              <a:rPr lang="en-US"/>
              <a:pPr>
                <a:defRPr/>
              </a:pPr>
              <a:t>9/28/2011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AD9CB92-C183-4E0F-9FAD-451CFB8A6E7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Box 2"/>
          <p:cNvSpPr txBox="1">
            <a:spLocks noChangeArrowheads="1"/>
          </p:cNvSpPr>
          <p:nvPr/>
        </p:nvSpPr>
        <p:spPr bwMode="auto">
          <a:xfrm>
            <a:off x="346584" y="1822537"/>
            <a:ext cx="8382000" cy="461665"/>
          </a:xfrm>
          <a:prstGeom prst="rect">
            <a:avLst/>
          </a:prstGeom>
          <a:noFill/>
          <a:ln w="9525">
            <a:noFill/>
            <a:miter lim="800000"/>
            <a:headEnd/>
            <a:tailEnd/>
          </a:ln>
        </p:spPr>
        <p:txBody>
          <a:bodyPr wrap="square">
            <a:spAutoFit/>
          </a:bodyPr>
          <a:lstStyle/>
          <a:p>
            <a:r>
              <a:rPr lang="en-US" sz="2400" dirty="0" smtClean="0">
                <a:latin typeface="+mj-lt"/>
              </a:rPr>
              <a:t>This presentation contains the poll(s) you downloaded</a:t>
            </a:r>
          </a:p>
        </p:txBody>
      </p:sp>
      <p:sp>
        <p:nvSpPr>
          <p:cNvPr id="5" name="Right Arrow 4">
            <a:hlinkClick r:id="" action="ppaction://hlinkshowjump?jump=nextslide"/>
          </p:cNvPr>
          <p:cNvSpPr/>
          <p:nvPr/>
        </p:nvSpPr>
        <p:spPr>
          <a:xfrm>
            <a:off x="8229600" y="6159420"/>
            <a:ext cx="7620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aphicFrame>
        <p:nvGraphicFramePr>
          <p:cNvPr id="7" name="Table 6"/>
          <p:cNvGraphicFramePr>
            <a:graphicFrameLocks noGrp="1"/>
          </p:cNvGraphicFramePr>
          <p:nvPr/>
        </p:nvGraphicFramePr>
        <p:xfrm>
          <a:off x="427703" y="2484741"/>
          <a:ext cx="8377084" cy="3370369"/>
        </p:xfrm>
        <a:graphic>
          <a:graphicData uri="http://schemas.openxmlformats.org/drawingml/2006/table">
            <a:tbl>
              <a:tblPr firstRow="1" bandRow="1">
                <a:tableStyleId>{5C22544A-7EE6-4342-B048-85BDC9FD1C3A}</a:tableStyleId>
              </a:tblPr>
              <a:tblGrid>
                <a:gridCol w="763183"/>
                <a:gridCol w="7613901"/>
              </a:tblGrid>
              <a:tr h="334232">
                <a:tc>
                  <a:txBody>
                    <a:bodyPr/>
                    <a:lstStyle/>
                    <a:p>
                      <a:r>
                        <a:rPr lang="en-US" dirty="0" smtClean="0">
                          <a:latin typeface="+mn-lt"/>
                        </a:rPr>
                        <a:t>Slide</a:t>
                      </a:r>
                      <a:endParaRPr lang="en-US" dirty="0">
                        <a:latin typeface="+mn-lt"/>
                      </a:endParaRPr>
                    </a:p>
                  </a:txBody>
                  <a:tcPr/>
                </a:tc>
                <a:tc>
                  <a:txBody>
                    <a:bodyPr/>
                    <a:lstStyle/>
                    <a:p>
                      <a:r>
                        <a:rPr lang="en-US" dirty="0" smtClean="0">
                          <a:latin typeface="+mn-lt"/>
                        </a:rPr>
                        <a:t>Contents</a:t>
                      </a:r>
                      <a:endParaRPr lang="en-US" dirty="0">
                        <a:latin typeface="+mn-lt"/>
                      </a:endParaRPr>
                    </a:p>
                  </a:txBody>
                  <a:tcPr/>
                </a:tc>
              </a:tr>
              <a:tr h="600622">
                <a:tc>
                  <a:txBody>
                    <a:bodyPr/>
                    <a:lstStyle/>
                    <a:p>
                      <a:pPr algn="ctr"/>
                      <a:r>
                        <a:rPr lang="en-US" dirty="0" smtClean="0">
                          <a:latin typeface="+mn-lt"/>
                        </a:rPr>
                        <a:t>2</a:t>
                      </a:r>
                      <a:endParaRPr lang="en-US" dirty="0">
                        <a:latin typeface="+mn-lt"/>
                      </a:endParaRPr>
                    </a:p>
                  </a:txBody>
                  <a:tcPr/>
                </a:tc>
                <a:tc>
                  <a:txBody>
                    <a:bodyPr/>
                    <a:lstStyle/>
                    <a:p>
                      <a:r>
                        <a:rPr lang="en-US" dirty="0" smtClean="0">
                          <a:latin typeface="+mn-lt"/>
                        </a:rPr>
                        <a:t>Suggested</a:t>
                      </a:r>
                      <a:r>
                        <a:rPr lang="en-US" baseline="0" dirty="0" smtClean="0">
                          <a:latin typeface="+mn-lt"/>
                        </a:rPr>
                        <a:t> verbal notes for presenters</a:t>
                      </a:r>
                      <a:endParaRPr lang="en-US" dirty="0">
                        <a:latin typeface="+mn-lt"/>
                      </a:endParaRPr>
                    </a:p>
                  </a:txBody>
                  <a:tcPr/>
                </a:tc>
              </a:tr>
              <a:tr h="584906">
                <a:tc>
                  <a:txBody>
                    <a:bodyPr/>
                    <a:lstStyle/>
                    <a:p>
                      <a:pPr algn="ctr"/>
                      <a:r>
                        <a:rPr lang="en-US" dirty="0" smtClean="0">
                          <a:latin typeface="+mn-lt"/>
                        </a:rPr>
                        <a:t>3</a:t>
                      </a:r>
                      <a:endParaRPr lang="en-US" dirty="0">
                        <a:latin typeface="+mn-lt"/>
                      </a:endParaRPr>
                    </a:p>
                  </a:txBody>
                  <a:tcPr/>
                </a:tc>
                <a:tc>
                  <a:txBody>
                    <a:bodyPr/>
                    <a:lstStyle/>
                    <a:p>
                      <a:r>
                        <a:rPr lang="en-US" dirty="0" smtClean="0">
                          <a:latin typeface="+mn-lt"/>
                        </a:rPr>
                        <a:t>Instructions slide to educate audiences on responding via </a:t>
                      </a:r>
                      <a:r>
                        <a:rPr lang="en-US" b="1" dirty="0" smtClean="0">
                          <a:latin typeface="+mn-lt"/>
                        </a:rPr>
                        <a:t>text messages</a:t>
                      </a:r>
                      <a:r>
                        <a:rPr lang="en-US" dirty="0" smtClean="0">
                          <a:latin typeface="+mn-lt"/>
                        </a:rPr>
                        <a:t>.</a:t>
                      </a:r>
                      <a:endParaRPr lang="en-US" dirty="0">
                        <a:latin typeface="+mn-lt"/>
                      </a:endParaRPr>
                    </a:p>
                  </a:txBody>
                  <a:tcPr/>
                </a:tc>
              </a:tr>
              <a:tr h="584906">
                <a:tc>
                  <a:txBody>
                    <a:bodyPr/>
                    <a:lstStyle/>
                    <a:p>
                      <a:pPr algn="ctr"/>
                      <a:r>
                        <a:rPr lang="en-US" dirty="0" smtClean="0">
                          <a:latin typeface="+mn-lt"/>
                        </a:rPr>
                        <a:t>4</a:t>
                      </a:r>
                      <a:endParaRPr lang="en-US" dirty="0">
                        <a:latin typeface="+mn-lt"/>
                      </a:endParaRPr>
                    </a:p>
                  </a:txBody>
                  <a:tcPr/>
                </a:tc>
                <a:tc>
                  <a:txBody>
                    <a:bodyPr/>
                    <a:lstStyle/>
                    <a:p>
                      <a:r>
                        <a:rPr lang="en-US" dirty="0" smtClean="0">
                          <a:latin typeface="+mn-lt"/>
                        </a:rPr>
                        <a:t>Instructions slide to educate audiences on responding via </a:t>
                      </a:r>
                      <a:r>
                        <a:rPr lang="en-US" b="1" dirty="0" smtClean="0">
                          <a:latin typeface="+mn-lt"/>
                        </a:rPr>
                        <a:t>web or mobile web</a:t>
                      </a:r>
                      <a:r>
                        <a:rPr lang="en-US" dirty="0" smtClean="0">
                          <a:latin typeface="+mn-lt"/>
                        </a:rPr>
                        <a:t>. </a:t>
                      </a:r>
                    </a:p>
                    <a:p>
                      <a:r>
                        <a:rPr lang="en-US" dirty="0" smtClean="0">
                          <a:latin typeface="+mn-lt"/>
                        </a:rPr>
                        <a:t>This must be enabled on your poll in PollEverywhere.com.</a:t>
                      </a:r>
                      <a:endParaRPr lang="en-US" dirty="0">
                        <a:latin typeface="+mn-lt"/>
                      </a:endParaRPr>
                    </a:p>
                  </a:txBody>
                  <a:tcPr/>
                </a:tc>
              </a:tr>
              <a:tr h="512538">
                <a:tc>
                  <a:txBody>
                    <a:bodyPr/>
                    <a:lstStyle/>
                    <a:p>
                      <a:pPr algn="ctr"/>
                      <a:r>
                        <a:rPr lang="en-US" dirty="0" smtClean="0">
                          <a:latin typeface="+mn-lt"/>
                        </a:rPr>
                        <a:t>5</a:t>
                      </a:r>
                      <a:endParaRPr lang="en-US" dirty="0">
                        <a:latin typeface="+mn-lt"/>
                      </a:endParaRPr>
                    </a:p>
                  </a:txBody>
                  <a:tcPr/>
                </a:tc>
                <a:tc>
                  <a:txBody>
                    <a:bodyPr/>
                    <a:lstStyle/>
                    <a:p>
                      <a:r>
                        <a:rPr lang="en-US" dirty="0" smtClean="0">
                          <a:latin typeface="+mn-lt"/>
                        </a:rPr>
                        <a:t>Instructions slide to educate audiences on responding via </a:t>
                      </a:r>
                      <a:r>
                        <a:rPr lang="en-US" b="1" dirty="0" smtClean="0">
                          <a:latin typeface="+mn-lt"/>
                        </a:rPr>
                        <a:t>Twitter</a:t>
                      </a:r>
                      <a:r>
                        <a:rPr lang="en-US" dirty="0" smtClean="0">
                          <a:latin typeface="+mn-lt"/>
                        </a:rPr>
                        <a:t>. </a:t>
                      </a:r>
                    </a:p>
                    <a:p>
                      <a:r>
                        <a:rPr lang="en-US" dirty="0" smtClean="0">
                          <a:latin typeface="+mn-lt"/>
                        </a:rPr>
                        <a:t>This must be enabled on your poll in PollEverywhere.com.</a:t>
                      </a:r>
                      <a:endParaRPr lang="en-US" dirty="0">
                        <a:latin typeface="+mn-lt"/>
                      </a:endParaRPr>
                    </a:p>
                  </a:txBody>
                  <a:tcPr/>
                </a:tc>
              </a:tr>
              <a:tr h="538921">
                <a:tc>
                  <a:txBody>
                    <a:bodyPr/>
                    <a:lstStyle/>
                    <a:p>
                      <a:pPr algn="ctr"/>
                      <a:r>
                        <a:rPr lang="en-US" dirty="0" smtClean="0">
                          <a:latin typeface="+mn-lt"/>
                        </a:rPr>
                        <a:t>6+</a:t>
                      </a:r>
                      <a:endParaRPr lang="en-US" dirty="0">
                        <a:latin typeface="+mn-lt"/>
                      </a:endParaRPr>
                    </a:p>
                  </a:txBody>
                  <a:tcPr/>
                </a:tc>
                <a:tc>
                  <a:txBody>
                    <a:bodyPr/>
                    <a:lstStyle/>
                    <a:p>
                      <a:r>
                        <a:rPr lang="en-US" dirty="0" smtClean="0">
                          <a:latin typeface="+mn-lt"/>
                        </a:rPr>
                        <a:t>The actual poll(s) you downloaded are embedded on these slides.</a:t>
                      </a:r>
                      <a:endParaRPr lang="en-US" dirty="0">
                        <a:latin typeface="+mn-lt"/>
                      </a:endParaRPr>
                    </a:p>
                  </a:txBody>
                  <a:tcPr/>
                </a:tc>
              </a:tr>
            </a:tbl>
          </a:graphicData>
        </a:graphic>
      </p:graphicFrame>
      <p:sp>
        <p:nvSpPr>
          <p:cNvPr id="8" name="TextBox 7"/>
          <p:cNvSpPr txBox="1"/>
          <p:nvPr/>
        </p:nvSpPr>
        <p:spPr>
          <a:xfrm>
            <a:off x="361332" y="6097136"/>
            <a:ext cx="7470058" cy="584775"/>
          </a:xfrm>
          <a:prstGeom prst="rect">
            <a:avLst/>
          </a:prstGeom>
          <a:noFill/>
        </p:spPr>
        <p:txBody>
          <a:bodyPr wrap="square" rtlCol="0">
            <a:spAutoFit/>
          </a:bodyPr>
          <a:lstStyle/>
          <a:p>
            <a:r>
              <a:rPr lang="en-US" sz="1600" dirty="0" smtClean="0">
                <a:latin typeface="+mn-lt"/>
              </a:rPr>
              <a:t>What’s next? Jump to slide 6 and enter Slide Show mode to see your poll in action. Copy &amp; paste slide 6 and beyond into your own presentation, or just use this presentation.</a:t>
            </a:r>
            <a:endParaRPr lang="en-US" sz="1600" dirty="0">
              <a:latin typeface="+mn-lt"/>
            </a:endParaRPr>
          </a:p>
        </p:txBody>
      </p:sp>
      <p:pic>
        <p:nvPicPr>
          <p:cNvPr id="1026" name="Picture 2" descr="C:\Documents and Settings\jvyduna\Desktop\Poll_Everywhere_Logo.jpg"/>
          <p:cNvPicPr>
            <a:picLocks noChangeAspect="1" noChangeArrowheads="1"/>
          </p:cNvPicPr>
          <p:nvPr/>
        </p:nvPicPr>
        <p:blipFill>
          <a:blip r:embed="rId3" cstate="screen"/>
          <a:srcRect/>
          <a:stretch>
            <a:fillRect/>
          </a:stretch>
        </p:blipFill>
        <p:spPr bwMode="auto">
          <a:xfrm>
            <a:off x="38100" y="268605"/>
            <a:ext cx="8572500" cy="13335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r>
              <a:rPr lang="en-US" dirty="0" smtClean="0"/>
              <a:t>Presenter Text Polling Notes</a:t>
            </a:r>
          </a:p>
        </p:txBody>
      </p:sp>
      <p:sp>
        <p:nvSpPr>
          <p:cNvPr id="3" name="Content Placeholder 2"/>
          <p:cNvSpPr>
            <a:spLocks noGrp="1"/>
          </p:cNvSpPr>
          <p:nvPr>
            <p:ph idx="1"/>
          </p:nvPr>
        </p:nvSpPr>
        <p:spPr>
          <a:xfrm>
            <a:off x="259080" y="1417638"/>
            <a:ext cx="8686800" cy="5227002"/>
          </a:xfrm>
        </p:spPr>
        <p:txBody>
          <a:bodyPr rtlCol="0">
            <a:normAutofit fontScale="55000" lnSpcReduction="20000"/>
          </a:bodyPr>
          <a:lstStyle/>
          <a:p>
            <a:pPr fontAlgn="auto">
              <a:spcAft>
                <a:spcPts val="0"/>
              </a:spcAft>
              <a:buFont typeface="Arial"/>
              <a:buChar char="•"/>
              <a:defRPr/>
            </a:pPr>
            <a:r>
              <a:rPr lang="en-US" sz="3800" dirty="0" smtClean="0"/>
              <a:t>Explain what’s going on</a:t>
            </a:r>
          </a:p>
          <a:p>
            <a:pPr lvl="1" fontAlgn="auto">
              <a:spcAft>
                <a:spcPts val="0"/>
              </a:spcAft>
              <a:buFont typeface="Arial"/>
              <a:buChar char="–"/>
              <a:defRPr/>
            </a:pPr>
            <a:r>
              <a:rPr lang="en-US" dirty="0"/>
              <a:t>“Now I’m going to ask for your opinion. </a:t>
            </a:r>
            <a:r>
              <a:rPr lang="en-US" dirty="0" smtClean="0"/>
              <a:t>You’ll use your </a:t>
            </a:r>
            <a:r>
              <a:rPr lang="en-US" dirty="0"/>
              <a:t>phones </a:t>
            </a:r>
            <a:r>
              <a:rPr lang="en-US" dirty="0" smtClean="0"/>
              <a:t>to respond just </a:t>
            </a:r>
            <a:r>
              <a:rPr lang="en-US" dirty="0"/>
              <a:t>like on American Idol. So please take out your cell phones, but remember to leave them on silent.</a:t>
            </a:r>
            <a:r>
              <a:rPr lang="en-US" dirty="0" smtClean="0"/>
              <a:t>”</a:t>
            </a:r>
          </a:p>
          <a:p>
            <a:pPr lvl="1" fontAlgn="auto">
              <a:spcAft>
                <a:spcPts val="0"/>
              </a:spcAft>
              <a:buFont typeface="Arial"/>
              <a:buChar char="–"/>
              <a:defRPr/>
            </a:pPr>
            <a:r>
              <a:rPr lang="en-US" dirty="0" smtClean="0"/>
              <a:t>“You’ll participate by </a:t>
            </a:r>
            <a:r>
              <a:rPr lang="en-US" dirty="0"/>
              <a:t>sending a text message. If you don’t know how to do that, just ask your kids! Or have your neighbor help you figure it out</a:t>
            </a:r>
            <a:r>
              <a:rPr lang="en-US" dirty="0" smtClean="0"/>
              <a:t>.”</a:t>
            </a:r>
          </a:p>
          <a:p>
            <a:pPr lvl="1" fontAlgn="auto">
              <a:spcAft>
                <a:spcPts val="0"/>
              </a:spcAft>
              <a:buFont typeface="Arial"/>
              <a:buChar char="–"/>
              <a:defRPr/>
            </a:pPr>
            <a:endParaRPr lang="en-US" dirty="0" smtClean="0"/>
          </a:p>
          <a:p>
            <a:pPr fontAlgn="auto">
              <a:spcAft>
                <a:spcPts val="0"/>
              </a:spcAft>
              <a:buFont typeface="Arial"/>
              <a:buChar char="•"/>
              <a:defRPr/>
            </a:pPr>
            <a:r>
              <a:rPr lang="en-US" sz="3800" dirty="0" smtClean="0"/>
              <a:t>Address their concerns</a:t>
            </a:r>
          </a:p>
          <a:p>
            <a:pPr lvl="1" fontAlgn="auto">
              <a:spcAft>
                <a:spcPts val="0"/>
              </a:spcAft>
              <a:buFont typeface="Arial"/>
              <a:buChar char="–"/>
              <a:defRPr/>
            </a:pPr>
            <a:r>
              <a:rPr lang="en-US" dirty="0" smtClean="0"/>
              <a:t>“This is a just standard rate text message, so it may be free for you, or up to twenty cents on some carriers if you do not have a text messaging plan.”</a:t>
            </a:r>
          </a:p>
          <a:p>
            <a:pPr lvl="1" fontAlgn="auto">
              <a:spcAft>
                <a:spcPts val="0"/>
              </a:spcAft>
              <a:buFont typeface="Arial"/>
              <a:buChar char="–"/>
              <a:defRPr/>
            </a:pPr>
            <a:r>
              <a:rPr lang="en-US" dirty="0" smtClean="0"/>
              <a:t>“The service we are using is serious about privacy. We cannot see your phone numbers, and you’ll never receive follow-up text messages outside this presentation. There’s only one thing worse than email spam – and that’s text message spam because you have to pay to receive it!”</a:t>
            </a:r>
          </a:p>
          <a:p>
            <a:pPr lvl="1" fontAlgn="auto">
              <a:spcAft>
                <a:spcPts val="0"/>
              </a:spcAft>
              <a:buFont typeface="Arial"/>
              <a:buChar char="–"/>
              <a:defRPr/>
            </a:pPr>
            <a:endParaRPr lang="en-US" dirty="0" smtClean="0"/>
          </a:p>
          <a:p>
            <a:pPr fontAlgn="auto">
              <a:spcAft>
                <a:spcPts val="0"/>
              </a:spcAft>
              <a:buFont typeface="Arial"/>
              <a:buChar char="•"/>
              <a:defRPr/>
            </a:pPr>
            <a:r>
              <a:rPr lang="en-US" sz="3800" dirty="0" smtClean="0"/>
              <a:t>Use a demo or practice poll</a:t>
            </a:r>
          </a:p>
          <a:p>
            <a:pPr lvl="1" fontAlgn="auto">
              <a:spcAft>
                <a:spcPts val="0"/>
              </a:spcAft>
              <a:buFont typeface="Arial"/>
              <a:buChar char="–"/>
              <a:defRPr/>
            </a:pPr>
            <a:r>
              <a:rPr lang="en-US" dirty="0" smtClean="0"/>
              <a:t>For example, a Free Text Poll like “Let’s Practice: Text in your first name!”</a:t>
            </a:r>
          </a:p>
          <a:p>
            <a:pPr lvl="1" fontAlgn="auto">
              <a:spcAft>
                <a:spcPts val="0"/>
              </a:spcAft>
              <a:buNone/>
              <a:defRPr/>
            </a:pPr>
            <a:endParaRPr lang="en-US" dirty="0" smtClean="0"/>
          </a:p>
          <a:p>
            <a:pPr fontAlgn="auto">
              <a:spcAft>
                <a:spcPts val="0"/>
              </a:spcAft>
              <a:buFont typeface="Arial"/>
              <a:buChar char="•"/>
              <a:defRPr/>
            </a:pPr>
            <a:r>
              <a:rPr lang="en-US" sz="3800" b="1" dirty="0" smtClean="0"/>
              <a:t>Always test </a:t>
            </a:r>
            <a:r>
              <a:rPr lang="en-US" sz="3800" dirty="0" smtClean="0"/>
              <a:t>your polls in your presentation before your event </a:t>
            </a:r>
            <a:r>
              <a:rPr lang="en-US" sz="3800" u="sng" dirty="0" smtClean="0"/>
              <a:t>using the computer that will </a:t>
            </a:r>
            <a:r>
              <a:rPr lang="en-US" sz="3800" u="sng" smtClean="0"/>
              <a:t>be projecting your </a:t>
            </a:r>
            <a:r>
              <a:rPr lang="en-US" sz="3800" u="sng" dirty="0" smtClean="0"/>
              <a:t>presentation</a:t>
            </a:r>
            <a:r>
              <a:rPr lang="en-US" sz="3800" dirty="0" smtClean="0"/>
              <a:t>, especially if that computer is not the one you’re currently using.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vmware-host\Shared Folders\Desktop\Pict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110" y="1417637"/>
            <a:ext cx="8020050" cy="423021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vmware-host\Shared Folders\Desktop\Picture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0964" y="3380453"/>
            <a:ext cx="2400300" cy="3448050"/>
          </a:xfrm>
          <a:prstGeom prst="rect">
            <a:avLst/>
          </a:prstGeom>
          <a:noFill/>
          <a:extLst>
            <a:ext uri="{909E8E84-426E-40DD-AFC4-6F175D3DCCD1}">
              <a14:hiddenFill xmlns:a14="http://schemas.microsoft.com/office/drawing/2010/main">
                <a:solidFill>
                  <a:srgbClr val="FFFFFF"/>
                </a:solidFill>
              </a14:hiddenFill>
            </a:ext>
          </a:extLst>
        </p:spPr>
      </p:pic>
      <p:sp>
        <p:nvSpPr>
          <p:cNvPr id="3074" name="Title 1"/>
          <p:cNvSpPr>
            <a:spLocks noGrp="1"/>
          </p:cNvSpPr>
          <p:nvPr>
            <p:ph type="title"/>
          </p:nvPr>
        </p:nvSpPr>
        <p:spPr/>
        <p:txBody>
          <a:bodyPr/>
          <a:lstStyle/>
          <a:p>
            <a:r>
              <a:rPr lang="en-US" dirty="0" smtClean="0"/>
              <a:t>How To Vote via Texting</a:t>
            </a:r>
          </a:p>
        </p:txBody>
      </p:sp>
      <p:sp>
        <p:nvSpPr>
          <p:cNvPr id="3076" name="TextBox 5"/>
          <p:cNvSpPr txBox="1">
            <a:spLocks noChangeArrowheads="1"/>
          </p:cNvSpPr>
          <p:nvPr/>
        </p:nvSpPr>
        <p:spPr bwMode="auto">
          <a:xfrm>
            <a:off x="1028700" y="5911850"/>
            <a:ext cx="5810250" cy="922338"/>
          </a:xfrm>
          <a:prstGeom prst="rect">
            <a:avLst/>
          </a:prstGeom>
          <a:noFill/>
          <a:ln w="9525">
            <a:noFill/>
            <a:miter lim="800000"/>
            <a:headEnd/>
            <a:tailEnd/>
          </a:ln>
        </p:spPr>
        <p:txBody>
          <a:bodyPr wrap="none">
            <a:spAutoFit/>
          </a:bodyPr>
          <a:lstStyle/>
          <a:p>
            <a:pPr marL="342900" indent="-342900">
              <a:buFont typeface="Calibri" pitchFamily="34" charset="0"/>
              <a:buAutoNum type="arabicPeriod"/>
            </a:pPr>
            <a:r>
              <a:rPr lang="en-US" dirty="0">
                <a:latin typeface="Calibri" pitchFamily="34" charset="0"/>
              </a:rPr>
              <a:t>Standard texting rates only (worst </a:t>
            </a:r>
            <a:r>
              <a:rPr lang="en-US" dirty="0" smtClean="0">
                <a:latin typeface="Calibri" pitchFamily="34" charset="0"/>
              </a:rPr>
              <a:t>case US $0.20</a:t>
            </a:r>
            <a:r>
              <a:rPr lang="en-US" dirty="0">
                <a:latin typeface="Calibri" pitchFamily="34" charset="0"/>
              </a:rPr>
              <a:t>)</a:t>
            </a:r>
          </a:p>
          <a:p>
            <a:pPr marL="342900" indent="-342900">
              <a:buFont typeface="Calibri" pitchFamily="34" charset="0"/>
              <a:buAutoNum type="arabicPeriod"/>
            </a:pPr>
            <a:r>
              <a:rPr lang="en-US" dirty="0">
                <a:latin typeface="Calibri" pitchFamily="34" charset="0"/>
              </a:rPr>
              <a:t>We have no access to your phone number</a:t>
            </a:r>
          </a:p>
          <a:p>
            <a:pPr marL="342900" indent="-342900">
              <a:buFont typeface="Calibri" pitchFamily="34" charset="0"/>
              <a:buAutoNum type="arabicPeriod"/>
            </a:pPr>
            <a:r>
              <a:rPr lang="en-US" dirty="0">
                <a:latin typeface="Calibri" pitchFamily="34" charset="0"/>
              </a:rPr>
              <a:t>Capitalization doesn’t matter, but spaces and spelling do</a:t>
            </a:r>
          </a:p>
        </p:txBody>
      </p:sp>
      <p:sp>
        <p:nvSpPr>
          <p:cNvPr id="3077" name="TextBox 6"/>
          <p:cNvSpPr txBox="1">
            <a:spLocks noChangeArrowheads="1"/>
          </p:cNvSpPr>
          <p:nvPr/>
        </p:nvSpPr>
        <p:spPr bwMode="auto">
          <a:xfrm>
            <a:off x="387350" y="6207125"/>
            <a:ext cx="592138" cy="369888"/>
          </a:xfrm>
          <a:prstGeom prst="rect">
            <a:avLst/>
          </a:prstGeom>
          <a:noFill/>
          <a:ln w="9525">
            <a:noFill/>
            <a:miter lim="800000"/>
            <a:headEnd/>
            <a:tailEnd/>
          </a:ln>
        </p:spPr>
        <p:txBody>
          <a:bodyPr wrap="none">
            <a:spAutoFit/>
          </a:bodyPr>
          <a:lstStyle/>
          <a:p>
            <a:r>
              <a:rPr lang="en-US" b="1">
                <a:latin typeface="Calibri" pitchFamily="34" charset="0"/>
              </a:rPr>
              <a:t>TIPS</a:t>
            </a:r>
          </a:p>
        </p:txBody>
      </p:sp>
      <p:cxnSp>
        <p:nvCxnSpPr>
          <p:cNvPr id="9" name="Straight Connector 8"/>
          <p:cNvCxnSpPr/>
          <p:nvPr/>
        </p:nvCxnSpPr>
        <p:spPr>
          <a:xfrm rot="5400000">
            <a:off x="688975" y="6361113"/>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3080" name="TextBox 30"/>
          <p:cNvSpPr txBox="1">
            <a:spLocks noChangeArrowheads="1"/>
          </p:cNvSpPr>
          <p:nvPr/>
        </p:nvSpPr>
        <p:spPr bwMode="auto">
          <a:xfrm rot="2059704">
            <a:off x="6754168" y="1725613"/>
            <a:ext cx="1971675" cy="646112"/>
          </a:xfrm>
          <a:prstGeom prst="rect">
            <a:avLst/>
          </a:prstGeom>
          <a:noFill/>
          <a:ln w="9525">
            <a:noFill/>
            <a:miter lim="800000"/>
            <a:headEnd/>
            <a:tailEnd/>
          </a:ln>
        </p:spPr>
        <p:txBody>
          <a:bodyPr wrap="none">
            <a:spAutoFit/>
          </a:bodyPr>
          <a:lstStyle/>
          <a:p>
            <a:r>
              <a:rPr lang="en-US" sz="3600" dirty="0">
                <a:solidFill>
                  <a:srgbClr val="00B050"/>
                </a:solidFill>
                <a:latin typeface="Calibri" pitchFamily="34" charset="0"/>
              </a:rPr>
              <a:t>EXAMPLE</a:t>
            </a:r>
          </a:p>
        </p:txBody>
      </p:sp>
      <p:sp>
        <p:nvSpPr>
          <p:cNvPr id="40" name="Rectangle 39"/>
          <p:cNvSpPr/>
          <p:nvPr/>
        </p:nvSpPr>
        <p:spPr>
          <a:xfrm>
            <a:off x="1028700" y="2346960"/>
            <a:ext cx="1318260" cy="2636520"/>
          </a:xfrm>
          <a:prstGeom prst="rect">
            <a:avLst/>
          </a:prstGeom>
          <a:ln w="76200">
            <a:solidFill>
              <a:srgbClr val="00B050"/>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39" name="Straight Connector 38"/>
          <p:cNvCxnSpPr>
            <a:stCxn id="40" idx="3"/>
          </p:cNvCxnSpPr>
          <p:nvPr/>
        </p:nvCxnSpPr>
        <p:spPr>
          <a:xfrm>
            <a:off x="2346960" y="3665220"/>
            <a:ext cx="4491990" cy="1657668"/>
          </a:xfrm>
          <a:prstGeom prst="line">
            <a:avLst/>
          </a:prstGeom>
          <a:ln w="76200">
            <a:solidFill>
              <a:srgbClr val="00B050"/>
            </a:solidFill>
            <a:tailEnd type="triangle" w="med" len="lg"/>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4775638" y="1857534"/>
            <a:ext cx="773824" cy="333873"/>
          </a:xfrm>
          <a:prstGeom prst="rect">
            <a:avLst/>
          </a:prstGeom>
          <a:ln w="76200">
            <a:solidFill>
              <a:srgbClr val="00B050"/>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6" name="Straight Connector 15"/>
          <p:cNvCxnSpPr/>
          <p:nvPr/>
        </p:nvCxnSpPr>
        <p:spPr>
          <a:xfrm>
            <a:off x="5274091" y="2191407"/>
            <a:ext cx="1867688" cy="2302647"/>
          </a:xfrm>
          <a:prstGeom prst="line">
            <a:avLst/>
          </a:prstGeom>
          <a:ln w="76200">
            <a:solidFill>
              <a:srgbClr val="00B050"/>
            </a:solidFill>
            <a:tailEnd type="triangle" w="med" len="lg"/>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vmware-host\Shared Folders\Desktop\Pict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110" y="1417637"/>
            <a:ext cx="8020050" cy="423021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Documents and Settings\jvyduna\Desktop\iphone.png"/>
          <p:cNvPicPr>
            <a:picLocks noChangeAspect="1" noChangeArrowheads="1"/>
          </p:cNvPicPr>
          <p:nvPr/>
        </p:nvPicPr>
        <p:blipFill>
          <a:blip r:embed="rId4" cstate="screen"/>
          <a:srcRect/>
          <a:stretch>
            <a:fillRect/>
          </a:stretch>
        </p:blipFill>
        <p:spPr bwMode="auto">
          <a:xfrm>
            <a:off x="6927281" y="2989263"/>
            <a:ext cx="2216719" cy="3868737"/>
          </a:xfrm>
          <a:prstGeom prst="rect">
            <a:avLst/>
          </a:prstGeom>
          <a:noFill/>
        </p:spPr>
      </p:pic>
      <p:sp>
        <p:nvSpPr>
          <p:cNvPr id="4098" name="Title 1"/>
          <p:cNvSpPr>
            <a:spLocks noGrp="1"/>
          </p:cNvSpPr>
          <p:nvPr>
            <p:ph type="title"/>
          </p:nvPr>
        </p:nvSpPr>
        <p:spPr/>
        <p:txBody>
          <a:bodyPr/>
          <a:lstStyle/>
          <a:p>
            <a:r>
              <a:rPr lang="en-US" smtClean="0"/>
              <a:t>How To Vote via Poll4.com</a:t>
            </a:r>
          </a:p>
        </p:txBody>
      </p:sp>
      <p:sp>
        <p:nvSpPr>
          <p:cNvPr id="4099" name="TextBox 5"/>
          <p:cNvSpPr txBox="1">
            <a:spLocks noChangeArrowheads="1"/>
          </p:cNvSpPr>
          <p:nvPr/>
        </p:nvSpPr>
        <p:spPr bwMode="auto">
          <a:xfrm>
            <a:off x="1028700" y="6192062"/>
            <a:ext cx="5463740" cy="369332"/>
          </a:xfrm>
          <a:prstGeom prst="rect">
            <a:avLst/>
          </a:prstGeom>
          <a:noFill/>
          <a:ln w="9525">
            <a:noFill/>
            <a:miter lim="800000"/>
            <a:headEnd/>
            <a:tailEnd/>
          </a:ln>
        </p:spPr>
        <p:txBody>
          <a:bodyPr wrap="none">
            <a:spAutoFit/>
          </a:bodyPr>
          <a:lstStyle/>
          <a:p>
            <a:pPr marL="342900" indent="-342900"/>
            <a:r>
              <a:rPr lang="en-US" dirty="0" smtClean="0">
                <a:latin typeface="Calibri" pitchFamily="34" charset="0"/>
              </a:rPr>
              <a:t>Capitalization </a:t>
            </a:r>
            <a:r>
              <a:rPr lang="en-US" dirty="0">
                <a:latin typeface="Calibri" pitchFamily="34" charset="0"/>
              </a:rPr>
              <a:t>doesn’t matter, but spaces and spelling do</a:t>
            </a:r>
          </a:p>
        </p:txBody>
      </p:sp>
      <p:sp>
        <p:nvSpPr>
          <p:cNvPr id="4100" name="TextBox 6"/>
          <p:cNvSpPr txBox="1">
            <a:spLocks noChangeArrowheads="1"/>
          </p:cNvSpPr>
          <p:nvPr/>
        </p:nvSpPr>
        <p:spPr bwMode="auto">
          <a:xfrm>
            <a:off x="387350" y="6207125"/>
            <a:ext cx="482824" cy="369332"/>
          </a:xfrm>
          <a:prstGeom prst="rect">
            <a:avLst/>
          </a:prstGeom>
          <a:noFill/>
          <a:ln w="9525">
            <a:noFill/>
            <a:miter lim="800000"/>
            <a:headEnd/>
            <a:tailEnd/>
          </a:ln>
        </p:spPr>
        <p:txBody>
          <a:bodyPr wrap="none">
            <a:spAutoFit/>
          </a:bodyPr>
          <a:lstStyle/>
          <a:p>
            <a:r>
              <a:rPr lang="en-US" b="1" dirty="0" smtClean="0">
                <a:latin typeface="Calibri" pitchFamily="34" charset="0"/>
              </a:rPr>
              <a:t>TIP</a:t>
            </a:r>
            <a:endParaRPr lang="en-US" b="1" dirty="0">
              <a:latin typeface="Calibri" pitchFamily="34" charset="0"/>
            </a:endParaRPr>
          </a:p>
        </p:txBody>
      </p:sp>
      <p:cxnSp>
        <p:nvCxnSpPr>
          <p:cNvPr id="9" name="Straight Connector 8"/>
          <p:cNvCxnSpPr/>
          <p:nvPr/>
        </p:nvCxnSpPr>
        <p:spPr>
          <a:xfrm rot="5400000">
            <a:off x="688975" y="6361113"/>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4103" name="TextBox 30"/>
          <p:cNvSpPr txBox="1">
            <a:spLocks noChangeArrowheads="1"/>
          </p:cNvSpPr>
          <p:nvPr/>
        </p:nvSpPr>
        <p:spPr bwMode="auto">
          <a:xfrm rot="2059704">
            <a:off x="6704658" y="1614872"/>
            <a:ext cx="1971675" cy="646112"/>
          </a:xfrm>
          <a:prstGeom prst="rect">
            <a:avLst/>
          </a:prstGeom>
          <a:noFill/>
          <a:ln w="9525">
            <a:noFill/>
            <a:miter lim="800000"/>
            <a:headEnd/>
            <a:tailEnd/>
          </a:ln>
        </p:spPr>
        <p:txBody>
          <a:bodyPr wrap="none">
            <a:spAutoFit/>
          </a:bodyPr>
          <a:lstStyle/>
          <a:p>
            <a:r>
              <a:rPr lang="en-US" sz="3600" dirty="0">
                <a:solidFill>
                  <a:srgbClr val="00B050"/>
                </a:solidFill>
                <a:latin typeface="Calibri" pitchFamily="34" charset="0"/>
              </a:rPr>
              <a:t>EXAMPLE</a:t>
            </a:r>
          </a:p>
        </p:txBody>
      </p:sp>
      <p:sp>
        <p:nvSpPr>
          <p:cNvPr id="12" name="Rectangle 11"/>
          <p:cNvSpPr/>
          <p:nvPr/>
        </p:nvSpPr>
        <p:spPr>
          <a:xfrm>
            <a:off x="1028700" y="2346960"/>
            <a:ext cx="1318260" cy="2636520"/>
          </a:xfrm>
          <a:prstGeom prst="rect">
            <a:avLst/>
          </a:prstGeom>
          <a:ln w="76200">
            <a:solidFill>
              <a:srgbClr val="00B050"/>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3" name="Straight Connector 12"/>
          <p:cNvCxnSpPr>
            <a:stCxn id="12" idx="3"/>
          </p:cNvCxnSpPr>
          <p:nvPr/>
        </p:nvCxnSpPr>
        <p:spPr>
          <a:xfrm>
            <a:off x="2346960" y="3665220"/>
            <a:ext cx="4998720" cy="1120140"/>
          </a:xfrm>
          <a:prstGeom prst="line">
            <a:avLst/>
          </a:prstGeom>
          <a:ln w="76200">
            <a:solidFill>
              <a:srgbClr val="00B050"/>
            </a:solidFill>
            <a:tailEnd type="triangle" w="med" len="lg"/>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vmware-host\Shared Folders\Desktop\Pictu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110" y="1417637"/>
            <a:ext cx="8020050" cy="423021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028700" y="2346960"/>
            <a:ext cx="1318260" cy="2636520"/>
          </a:xfrm>
          <a:prstGeom prst="rect">
            <a:avLst/>
          </a:prstGeom>
          <a:ln w="76200">
            <a:solidFill>
              <a:srgbClr val="00B050"/>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3" name="Straight Connector 12"/>
          <p:cNvCxnSpPr>
            <a:stCxn id="12" idx="3"/>
          </p:cNvCxnSpPr>
          <p:nvPr/>
        </p:nvCxnSpPr>
        <p:spPr>
          <a:xfrm>
            <a:off x="2346960" y="3665220"/>
            <a:ext cx="2544310" cy="1588"/>
          </a:xfrm>
          <a:prstGeom prst="line">
            <a:avLst/>
          </a:prstGeom>
          <a:ln w="76200">
            <a:solidFill>
              <a:srgbClr val="00B050"/>
            </a:solidFill>
            <a:tailEnd type="triangle" w="med" len="lg"/>
          </a:ln>
        </p:spPr>
        <p:style>
          <a:lnRef idx="2">
            <a:schemeClr val="accent1"/>
          </a:lnRef>
          <a:fillRef idx="0">
            <a:schemeClr val="accent1"/>
          </a:fillRef>
          <a:effectRef idx="1">
            <a:schemeClr val="accent1"/>
          </a:effectRef>
          <a:fontRef idx="minor">
            <a:schemeClr val="tx1"/>
          </a:fontRef>
        </p:style>
      </p:cxnSp>
      <p:sp>
        <p:nvSpPr>
          <p:cNvPr id="5122" name="Title 1"/>
          <p:cNvSpPr>
            <a:spLocks noGrp="1"/>
          </p:cNvSpPr>
          <p:nvPr>
            <p:ph type="title"/>
          </p:nvPr>
        </p:nvSpPr>
        <p:spPr/>
        <p:txBody>
          <a:bodyPr/>
          <a:lstStyle/>
          <a:p>
            <a:r>
              <a:rPr lang="en-US" smtClean="0"/>
              <a:t>How To Vote via Twitter</a:t>
            </a:r>
          </a:p>
        </p:txBody>
      </p:sp>
      <p:sp>
        <p:nvSpPr>
          <p:cNvPr id="5123" name="TextBox 5"/>
          <p:cNvSpPr txBox="1">
            <a:spLocks noChangeArrowheads="1"/>
          </p:cNvSpPr>
          <p:nvPr/>
        </p:nvSpPr>
        <p:spPr bwMode="auto">
          <a:xfrm>
            <a:off x="1028700" y="6029834"/>
            <a:ext cx="7017114" cy="646331"/>
          </a:xfrm>
          <a:prstGeom prst="rect">
            <a:avLst/>
          </a:prstGeom>
          <a:noFill/>
          <a:ln w="9525">
            <a:noFill/>
            <a:miter lim="800000"/>
            <a:headEnd/>
            <a:tailEnd/>
          </a:ln>
        </p:spPr>
        <p:txBody>
          <a:bodyPr wrap="none">
            <a:spAutoFit/>
          </a:bodyPr>
          <a:lstStyle/>
          <a:p>
            <a:pPr marL="342900" indent="-342900">
              <a:buFont typeface="Calibri" pitchFamily="34" charset="0"/>
              <a:buAutoNum type="arabicPeriod"/>
            </a:pPr>
            <a:r>
              <a:rPr lang="en-US" dirty="0" smtClean="0">
                <a:latin typeface="Calibri" pitchFamily="34" charset="0"/>
              </a:rPr>
              <a:t>Capitalization </a:t>
            </a:r>
            <a:r>
              <a:rPr lang="en-US" dirty="0">
                <a:latin typeface="Calibri" pitchFamily="34" charset="0"/>
              </a:rPr>
              <a:t>doesn’t matter, but spaces and spelling </a:t>
            </a:r>
            <a:r>
              <a:rPr lang="en-US" dirty="0" smtClean="0">
                <a:latin typeface="Calibri" pitchFamily="34" charset="0"/>
              </a:rPr>
              <a:t>do</a:t>
            </a:r>
          </a:p>
          <a:p>
            <a:pPr marL="342900" indent="-342900">
              <a:buFont typeface="Calibri" pitchFamily="34" charset="0"/>
              <a:buAutoNum type="arabicPeriod"/>
            </a:pPr>
            <a:r>
              <a:rPr lang="en-US" dirty="0" smtClean="0">
                <a:latin typeface="Calibri" pitchFamily="34" charset="0"/>
              </a:rPr>
              <a:t>Since @poll is the first word, your followers will not receive this tweet</a:t>
            </a:r>
            <a:endParaRPr lang="en-US" dirty="0">
              <a:latin typeface="Calibri" pitchFamily="34" charset="0"/>
            </a:endParaRPr>
          </a:p>
        </p:txBody>
      </p:sp>
      <p:sp>
        <p:nvSpPr>
          <p:cNvPr id="5124" name="TextBox 6"/>
          <p:cNvSpPr txBox="1">
            <a:spLocks noChangeArrowheads="1"/>
          </p:cNvSpPr>
          <p:nvPr/>
        </p:nvSpPr>
        <p:spPr bwMode="auto">
          <a:xfrm>
            <a:off x="387350" y="6207125"/>
            <a:ext cx="592138" cy="369888"/>
          </a:xfrm>
          <a:prstGeom prst="rect">
            <a:avLst/>
          </a:prstGeom>
          <a:noFill/>
          <a:ln w="9525">
            <a:noFill/>
            <a:miter lim="800000"/>
            <a:headEnd/>
            <a:tailEnd/>
          </a:ln>
        </p:spPr>
        <p:txBody>
          <a:bodyPr wrap="none">
            <a:spAutoFit/>
          </a:bodyPr>
          <a:lstStyle/>
          <a:p>
            <a:r>
              <a:rPr lang="en-US" b="1">
                <a:latin typeface="Calibri" pitchFamily="34" charset="0"/>
              </a:rPr>
              <a:t>TIPS</a:t>
            </a:r>
          </a:p>
        </p:txBody>
      </p:sp>
      <p:cxnSp>
        <p:nvCxnSpPr>
          <p:cNvPr id="9" name="Straight Connector 8"/>
          <p:cNvCxnSpPr/>
          <p:nvPr/>
        </p:nvCxnSpPr>
        <p:spPr>
          <a:xfrm rot="5400000">
            <a:off x="688975" y="6361113"/>
            <a:ext cx="627063" cy="1587"/>
          </a:xfrm>
          <a:prstGeom prst="line">
            <a:avLst/>
          </a:prstGeom>
        </p:spPr>
        <p:style>
          <a:lnRef idx="2">
            <a:schemeClr val="accent1"/>
          </a:lnRef>
          <a:fillRef idx="0">
            <a:schemeClr val="accent1"/>
          </a:fillRef>
          <a:effectRef idx="1">
            <a:schemeClr val="accent1"/>
          </a:effectRef>
          <a:fontRef idx="minor">
            <a:schemeClr val="tx1"/>
          </a:fontRef>
        </p:style>
      </p:cxnSp>
      <p:sp>
        <p:nvSpPr>
          <p:cNvPr id="5127" name="TextBox 30"/>
          <p:cNvSpPr txBox="1">
            <a:spLocks noChangeArrowheads="1"/>
          </p:cNvSpPr>
          <p:nvPr/>
        </p:nvSpPr>
        <p:spPr bwMode="auto">
          <a:xfrm rot="2059704">
            <a:off x="6704657" y="1679894"/>
            <a:ext cx="1971675" cy="646112"/>
          </a:xfrm>
          <a:prstGeom prst="rect">
            <a:avLst/>
          </a:prstGeom>
          <a:noFill/>
          <a:ln w="9525">
            <a:noFill/>
            <a:miter lim="800000"/>
            <a:headEnd/>
            <a:tailEnd/>
          </a:ln>
        </p:spPr>
        <p:txBody>
          <a:bodyPr wrap="none">
            <a:spAutoFit/>
          </a:bodyPr>
          <a:lstStyle/>
          <a:p>
            <a:r>
              <a:rPr lang="en-US" sz="3600" dirty="0">
                <a:solidFill>
                  <a:srgbClr val="00B050"/>
                </a:solidFill>
                <a:latin typeface="Calibri" pitchFamily="34" charset="0"/>
              </a:rPr>
              <a:t>EXAMPLE</a:t>
            </a:r>
          </a:p>
        </p:txBody>
      </p:sp>
      <p:pic>
        <p:nvPicPr>
          <p:cNvPr id="2051" name="Picture 3" descr="\\.psf\Home\Desktop\twitter.png"/>
          <p:cNvPicPr>
            <a:picLocks noChangeAspect="1" noChangeArrowheads="1"/>
          </p:cNvPicPr>
          <p:nvPr/>
        </p:nvPicPr>
        <p:blipFill>
          <a:blip r:embed="rId4" cstate="screen"/>
          <a:srcRect/>
          <a:stretch>
            <a:fillRect/>
          </a:stretch>
        </p:blipFill>
        <p:spPr bwMode="auto">
          <a:xfrm>
            <a:off x="4891270" y="3258209"/>
            <a:ext cx="4200180" cy="10762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sp>
        <p:nvSpPr>
          <p:cNvPr id="8" name="Rounded Rectangle 7"/>
          <p:cNvSpPr/>
          <p:nvPr/>
        </p:nvSpPr>
        <p:spPr>
          <a:xfrm>
            <a:off x="-1722120" y="3722688"/>
            <a:ext cx="1630680" cy="2057400"/>
          </a:xfrm>
          <a:prstGeom prst="roundRect">
            <a:avLst>
              <a:gd name="adj" fmla="val 11341"/>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t>Don’t forget: You can copy-paste this slide into other presentations, and move or resize the poll.</a:t>
            </a:r>
            <a:endParaRPr lang="en-US" sz="1600" dirty="0"/>
          </a:p>
        </p:txBody>
      </p:sp>
      <p:sp>
        <p:nvSpPr>
          <p:cNvPr id="10" name="Right Arrow 9"/>
          <p:cNvSpPr/>
          <p:nvPr/>
        </p:nvSpPr>
        <p:spPr>
          <a:xfrm>
            <a:off x="-1722120" y="2971800"/>
            <a:ext cx="1630680" cy="548640"/>
          </a:xfrm>
          <a:prstGeom prst="rightArrow">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dirty="0" smtClean="0"/>
          </a:p>
        </p:txBody>
      </p:sp>
      <p:sp>
        <p:nvSpPr>
          <p:cNvPr id="4" name="TextBox 3"/>
          <p:cNvSpPr txBox="1"/>
          <p:nvPr/>
        </p:nvSpPr>
        <p:spPr>
          <a:xfrm>
            <a:off x="0" y="6611779"/>
            <a:ext cx="3352800" cy="246221"/>
          </a:xfrm>
          <a:prstGeom prst="rect">
            <a:avLst/>
          </a:prstGeom>
          <a:noFill/>
        </p:spPr>
        <p:txBody>
          <a:bodyPr wrap="square" rtlCol="0">
            <a:spAutoFit/>
          </a:bodyPr>
          <a:lstStyle/>
          <a:p>
            <a:endParaRPr lang="en-US" sz="1000" dirty="0"/>
          </a:p>
        </p:txBody>
      </p:sp>
    </p:spTree>
    <p:controls>
      <mc:AlternateContent xmlns:mc="http://schemas.openxmlformats.org/markup-compatibility/2006">
        <mc:Choice xmlns:v="urn:schemas-microsoft-com:vml" Requires="v">
          <p:control spid="7170" name="ShockwaveFlash1" r:id="rId2" imgW="6796750" imgH="4509770"/>
        </mc:Choice>
        <mc:Fallback>
          <p:control name="ShockwaveFlash1" r:id="rId2" imgW="6796750" imgH="4509770">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1127125" y="1746250"/>
                  <a:ext cx="6796088" cy="4510088"/>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6234</TotalTime>
  <Words>1064</Words>
  <Application>Microsoft Office PowerPoint</Application>
  <PresentationFormat>화면 슬라이드 쇼(4:3)</PresentationFormat>
  <Paragraphs>79</Paragraphs>
  <Slides>6</Slides>
  <Notes>6</Notes>
  <HiddenSlides>0</HiddenSlides>
  <MMClips>0</MMClips>
  <ScaleCrop>false</ScaleCrop>
  <HeadingPairs>
    <vt:vector size="4" baseType="variant">
      <vt:variant>
        <vt:lpstr>테마</vt:lpstr>
      </vt:variant>
      <vt:variant>
        <vt:i4>1</vt:i4>
      </vt:variant>
      <vt:variant>
        <vt:lpstr>슬라이드 제목</vt:lpstr>
      </vt:variant>
      <vt:variant>
        <vt:i4>6</vt:i4>
      </vt:variant>
    </vt:vector>
  </HeadingPairs>
  <TitlesOfParts>
    <vt:vector size="7" baseType="lpstr">
      <vt:lpstr>Office Theme</vt:lpstr>
      <vt:lpstr>PowerPoint 프레젠테이션</vt:lpstr>
      <vt:lpstr>Presenter Text Polling Notes</vt:lpstr>
      <vt:lpstr>How To Vote via Texting</vt:lpstr>
      <vt:lpstr>How To Vote via Poll4.com</vt:lpstr>
      <vt:lpstr>How To Vote via Twitter</vt:lpstr>
      <vt:lpstr>PowerPoint 프레젠테이션</vt:lpstr>
    </vt:vector>
  </TitlesOfParts>
  <Company>Poll Everywhere,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APPENDIX: Optional PE Instructional Cue Slides for Presenters</dc:title>
  <dc:creator>Sean Eby</dc:creator>
  <cp:lastModifiedBy>Administrator</cp:lastModifiedBy>
  <cp:revision>394</cp:revision>
  <dcterms:created xsi:type="dcterms:W3CDTF">2009-11-20T02:02:19Z</dcterms:created>
  <dcterms:modified xsi:type="dcterms:W3CDTF">2011-09-28T10:45:22Z</dcterms:modified>
</cp:coreProperties>
</file>